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3" r:id="rId3"/>
    <p:sldId id="257" r:id="rId4"/>
    <p:sldId id="265" r:id="rId5"/>
    <p:sldId id="267" r:id="rId6"/>
    <p:sldId id="270" r:id="rId7"/>
    <p:sldId id="271" r:id="rId8"/>
    <p:sldId id="272" r:id="rId9"/>
    <p:sldId id="262" r:id="rId10"/>
    <p:sldId id="260" r:id="rId11"/>
    <p:sldId id="27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3B242F6-CD18-49BF-A3BD-3EE8A18157BE}" type="datetimeFigureOut">
              <a:rPr lang="en-GB" smtClean="0"/>
              <a:pPr/>
              <a:t>04/04/2012</a:t>
            </a:fld>
            <a:endParaRPr lang="en-GB"/>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GB"/>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B987B00-51C4-43AE-8634-4C4A44FD158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B242F6-CD18-49BF-A3BD-3EE8A18157BE}" type="datetimeFigureOut">
              <a:rPr lang="en-GB" smtClean="0"/>
              <a:pPr/>
              <a:t>04/04/2012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987B00-51C4-43AE-8634-4C4A44FD158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B242F6-CD18-49BF-A3BD-3EE8A18157BE}" type="datetimeFigureOut">
              <a:rPr lang="en-GB" smtClean="0"/>
              <a:pPr/>
              <a:t>04/04/2012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987B00-51C4-43AE-8634-4C4A44FD158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3B242F6-CD18-49BF-A3BD-3EE8A18157BE}" type="datetimeFigureOut">
              <a:rPr lang="en-GB" smtClean="0"/>
              <a:pPr/>
              <a:t>04/04/2012</a:t>
            </a:fld>
            <a:endParaRPr lang="en-GB"/>
          </a:p>
        </p:txBody>
      </p:sp>
      <p:sp>
        <p:nvSpPr>
          <p:cNvPr id="5" name="Footer Placeholder 4"/>
          <p:cNvSpPr>
            <a:spLocks noGrp="1"/>
          </p:cNvSpPr>
          <p:nvPr>
            <p:ph type="ftr" sz="quarter" idx="11"/>
          </p:nvPr>
        </p:nvSpPr>
        <p:spPr>
          <a:xfrm>
            <a:off x="457200" y="6480969"/>
            <a:ext cx="4260056" cy="300831"/>
          </a:xfrm>
        </p:spPr>
        <p:txBody>
          <a:bodyPr/>
          <a:lstStyle/>
          <a:p>
            <a:endParaRPr lang="en-GB"/>
          </a:p>
        </p:txBody>
      </p:sp>
      <p:sp>
        <p:nvSpPr>
          <p:cNvPr id="6" name="Slide Number Placeholder 5"/>
          <p:cNvSpPr>
            <a:spLocks noGrp="1"/>
          </p:cNvSpPr>
          <p:nvPr>
            <p:ph type="sldNum" sz="quarter" idx="12"/>
          </p:nvPr>
        </p:nvSpPr>
        <p:spPr/>
        <p:txBody>
          <a:bodyPr/>
          <a:lstStyle/>
          <a:p>
            <a:fld id="{4B987B00-51C4-43AE-8634-4C4A44FD158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3B242F6-CD18-49BF-A3BD-3EE8A18157BE}" type="datetimeFigureOut">
              <a:rPr lang="en-GB" smtClean="0"/>
              <a:pPr/>
              <a:t>04/04/2012</a:t>
            </a:fld>
            <a:endParaRPr lang="en-GB"/>
          </a:p>
        </p:txBody>
      </p:sp>
      <p:sp>
        <p:nvSpPr>
          <p:cNvPr id="5" name="Footer Placeholder 4"/>
          <p:cNvSpPr>
            <a:spLocks noGrp="1"/>
          </p:cNvSpPr>
          <p:nvPr>
            <p:ph type="ftr" sz="quarter" idx="11"/>
          </p:nvPr>
        </p:nvSpPr>
        <p:spPr>
          <a:xfrm>
            <a:off x="2619376" y="6480969"/>
            <a:ext cx="4260056" cy="300831"/>
          </a:xfrm>
        </p:spPr>
        <p:txBody>
          <a:bodyPr/>
          <a:lstStyle/>
          <a:p>
            <a:endParaRPr lang="en-GB"/>
          </a:p>
        </p:txBody>
      </p:sp>
      <p:sp>
        <p:nvSpPr>
          <p:cNvPr id="6" name="Slide Number Placeholder 5"/>
          <p:cNvSpPr>
            <a:spLocks noGrp="1"/>
          </p:cNvSpPr>
          <p:nvPr>
            <p:ph type="sldNum" sz="quarter" idx="12"/>
          </p:nvPr>
        </p:nvSpPr>
        <p:spPr>
          <a:xfrm>
            <a:off x="8451056" y="809624"/>
            <a:ext cx="502920" cy="300831"/>
          </a:xfrm>
        </p:spPr>
        <p:txBody>
          <a:bodyPr/>
          <a:lstStyle/>
          <a:p>
            <a:fld id="{4B987B00-51C4-43AE-8634-4C4A44FD158D}" type="slidenum">
              <a:rPr lang="en-GB" smtClean="0"/>
              <a:pPr/>
              <a:t>‹#›</a:t>
            </a:fld>
            <a:endParaRPr lang="en-GB"/>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3B242F6-CD18-49BF-A3BD-3EE8A18157BE}" type="datetimeFigureOut">
              <a:rPr lang="en-GB" smtClean="0"/>
              <a:pPr/>
              <a:t>04/04/2012</a:t>
            </a:fld>
            <a:endParaRPr lang="en-GB"/>
          </a:p>
        </p:txBody>
      </p:sp>
      <p:sp>
        <p:nvSpPr>
          <p:cNvPr id="6" name="Footer Placeholder 5"/>
          <p:cNvSpPr>
            <a:spLocks noGrp="1"/>
          </p:cNvSpPr>
          <p:nvPr>
            <p:ph type="ftr" sz="quarter" idx="11"/>
          </p:nvPr>
        </p:nvSpPr>
        <p:spPr>
          <a:xfrm>
            <a:off x="457200" y="6480969"/>
            <a:ext cx="4260056" cy="301752"/>
          </a:xfrm>
        </p:spPr>
        <p:txBody>
          <a:bodyPr/>
          <a:lstStyle/>
          <a:p>
            <a:endParaRPr lang="en-GB"/>
          </a:p>
        </p:txBody>
      </p:sp>
      <p:sp>
        <p:nvSpPr>
          <p:cNvPr id="7" name="Slide Number Placeholder 6"/>
          <p:cNvSpPr>
            <a:spLocks noGrp="1"/>
          </p:cNvSpPr>
          <p:nvPr>
            <p:ph type="sldNum" sz="quarter" idx="12"/>
          </p:nvPr>
        </p:nvSpPr>
        <p:spPr>
          <a:xfrm>
            <a:off x="7589520" y="6480969"/>
            <a:ext cx="502920" cy="301752"/>
          </a:xfrm>
        </p:spPr>
        <p:txBody>
          <a:bodyPr/>
          <a:lstStyle/>
          <a:p>
            <a:fld id="{4B987B00-51C4-43AE-8634-4C4A44FD158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3B242F6-CD18-49BF-A3BD-3EE8A18157BE}" type="datetimeFigureOut">
              <a:rPr lang="en-GB" smtClean="0"/>
              <a:pPr/>
              <a:t>04/04/2012</a:t>
            </a:fld>
            <a:endParaRPr lang="en-GB"/>
          </a:p>
        </p:txBody>
      </p:sp>
      <p:sp>
        <p:nvSpPr>
          <p:cNvPr id="8" name="Footer Placeholder 7"/>
          <p:cNvSpPr>
            <a:spLocks noGrp="1"/>
          </p:cNvSpPr>
          <p:nvPr>
            <p:ph type="ftr" sz="quarter" idx="11"/>
          </p:nvPr>
        </p:nvSpPr>
        <p:spPr>
          <a:xfrm>
            <a:off x="457200" y="6480969"/>
            <a:ext cx="4261104" cy="301752"/>
          </a:xfrm>
        </p:spPr>
        <p:txBody>
          <a:bodyPr/>
          <a:lstStyle/>
          <a:p>
            <a:endParaRPr lang="en-GB"/>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B987B00-51C4-43AE-8634-4C4A44FD158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3B242F6-CD18-49BF-A3BD-3EE8A18157BE}" type="datetimeFigureOut">
              <a:rPr lang="en-GB" smtClean="0"/>
              <a:pPr/>
              <a:t>04/04/2012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987B00-51C4-43AE-8634-4C4A44FD158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3B242F6-CD18-49BF-A3BD-3EE8A18157BE}" type="datetimeFigureOut">
              <a:rPr lang="en-GB" smtClean="0"/>
              <a:pPr/>
              <a:t>04/04/2012</a:t>
            </a:fld>
            <a:endParaRPr lang="en-GB"/>
          </a:p>
        </p:txBody>
      </p:sp>
      <p:sp>
        <p:nvSpPr>
          <p:cNvPr id="3" name="Footer Placeholder 2"/>
          <p:cNvSpPr>
            <a:spLocks noGrp="1"/>
          </p:cNvSpPr>
          <p:nvPr>
            <p:ph type="ftr" sz="quarter" idx="11"/>
          </p:nvPr>
        </p:nvSpPr>
        <p:spPr>
          <a:xfrm>
            <a:off x="457200" y="6481890"/>
            <a:ext cx="4260056" cy="300831"/>
          </a:xfrm>
        </p:spPr>
        <p:txBody>
          <a:bodyPr/>
          <a:lstStyle/>
          <a:p>
            <a:endParaRPr lang="en-GB"/>
          </a:p>
        </p:txBody>
      </p:sp>
      <p:sp>
        <p:nvSpPr>
          <p:cNvPr id="4" name="Slide Number Placeholder 3"/>
          <p:cNvSpPr>
            <a:spLocks noGrp="1"/>
          </p:cNvSpPr>
          <p:nvPr>
            <p:ph type="sldNum" sz="quarter" idx="12"/>
          </p:nvPr>
        </p:nvSpPr>
        <p:spPr>
          <a:xfrm>
            <a:off x="7589520" y="6480969"/>
            <a:ext cx="502920" cy="301752"/>
          </a:xfrm>
        </p:spPr>
        <p:txBody>
          <a:bodyPr/>
          <a:lstStyle/>
          <a:p>
            <a:fld id="{4B987B00-51C4-43AE-8634-4C4A44FD158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3B242F6-CD18-49BF-A3BD-3EE8A18157BE}" type="datetimeFigureOut">
              <a:rPr lang="en-GB" smtClean="0"/>
              <a:pPr/>
              <a:t>04/04/2012</a:t>
            </a:fld>
            <a:endParaRPr lang="en-GB"/>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B987B00-51C4-43AE-8634-4C4A44FD158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3B242F6-CD18-49BF-A3BD-3EE8A18157BE}" type="datetimeFigureOut">
              <a:rPr lang="en-GB" smtClean="0"/>
              <a:pPr/>
              <a:t>04/04/2012</a:t>
            </a:fld>
            <a:endParaRPr lang="en-GB"/>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GB"/>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B987B00-51C4-43AE-8634-4C4A44FD158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3B242F6-CD18-49BF-A3BD-3EE8A18157BE}" type="datetimeFigureOut">
              <a:rPr lang="en-GB" smtClean="0"/>
              <a:pPr/>
              <a:t>04/04/2012</a:t>
            </a:fld>
            <a:endParaRPr lang="en-GB"/>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GB"/>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B987B00-51C4-43AE-8634-4C4A44FD158D}"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3.wav"/><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audio" Target="../media/audio4.wav"/></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8.jpeg"/><Relationship Id="rId4" Type="http://schemas.openxmlformats.org/officeDocument/2006/relationships/audio" Target="../media/audio5.wav"/></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6.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gif"/><Relationship Id="rId2" Type="http://schemas.openxmlformats.org/officeDocument/2006/relationships/audio" Target="../media/audio8.wav"/><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9.wav"/><Relationship Id="rId1" Type="http://schemas.openxmlformats.org/officeDocument/2006/relationships/slideLayout" Target="../slideLayouts/slideLayout3.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88641"/>
            <a:ext cx="7920880" cy="1080120"/>
          </a:xfrm>
        </p:spPr>
        <p:txBody>
          <a:bodyPr/>
          <a:lstStyle/>
          <a:p>
            <a:pPr algn="ctr"/>
            <a:r>
              <a:rPr lang="en-GB" dirty="0" smtClean="0"/>
              <a:t>The Human Body </a:t>
            </a:r>
            <a:endParaRPr lang="en-GB" dirty="0"/>
          </a:p>
        </p:txBody>
      </p:sp>
      <p:sp>
        <p:nvSpPr>
          <p:cNvPr id="3" name="Subtitle 2"/>
          <p:cNvSpPr>
            <a:spLocks noGrp="1"/>
          </p:cNvSpPr>
          <p:nvPr>
            <p:ph type="subTitle" idx="1"/>
          </p:nvPr>
        </p:nvSpPr>
        <p:spPr>
          <a:xfrm>
            <a:off x="539552" y="5013176"/>
            <a:ext cx="4031456" cy="936104"/>
          </a:xfrm>
        </p:spPr>
        <p:txBody>
          <a:bodyPr/>
          <a:lstStyle/>
          <a:p>
            <a:endParaRPr lang="en-GB" dirty="0"/>
          </a:p>
        </p:txBody>
      </p:sp>
      <p:pic>
        <p:nvPicPr>
          <p:cNvPr id="20484" name="Picture 4" descr="http://www.sciencelearn.org.nz/var/sciencelearn/storage/images/science-stories/our-senses/sci-media/images/the-body-s-systems/351454-4-eng-NZ/The-body-s-systems.jpg"/>
          <p:cNvPicPr>
            <a:picLocks noChangeAspect="1" noChangeArrowheads="1"/>
          </p:cNvPicPr>
          <p:nvPr/>
        </p:nvPicPr>
        <p:blipFill>
          <a:blip r:embed="rId3" cstate="print"/>
          <a:srcRect/>
          <a:stretch>
            <a:fillRect/>
          </a:stretch>
        </p:blipFill>
        <p:spPr bwMode="auto">
          <a:xfrm>
            <a:off x="395536" y="1340768"/>
            <a:ext cx="7452828" cy="4968552"/>
          </a:xfrm>
          <a:prstGeom prst="rect">
            <a:avLst/>
          </a:prstGeom>
          <a:noFill/>
        </p:spPr>
      </p:pic>
    </p:spTree>
  </p:cSld>
  <p:clrMapOvr>
    <a:masterClrMapping/>
  </p:clrMapOvr>
  <p:transition spd="slow">
    <p:push dir="d"/>
    <p:sndAc>
      <p:stSnd>
        <p:snd r:embed="rId2" name="applaus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netwellness.org/healthtopics/kidney/glomerulus.jpg"/>
          <p:cNvPicPr>
            <a:picLocks noChangeAspect="1" noChangeArrowheads="1"/>
          </p:cNvPicPr>
          <p:nvPr/>
        </p:nvPicPr>
        <p:blipFill>
          <a:blip r:embed="rId3" cstate="print"/>
          <a:srcRect/>
          <a:stretch>
            <a:fillRect/>
          </a:stretch>
        </p:blipFill>
        <p:spPr bwMode="auto">
          <a:xfrm>
            <a:off x="611560" y="1017626"/>
            <a:ext cx="7812360" cy="5840374"/>
          </a:xfrm>
          <a:prstGeom prst="rect">
            <a:avLst/>
          </a:prstGeom>
          <a:noFill/>
        </p:spPr>
      </p:pic>
      <p:sp>
        <p:nvSpPr>
          <p:cNvPr id="2" name="Title 1"/>
          <p:cNvSpPr>
            <a:spLocks noGrp="1"/>
          </p:cNvSpPr>
          <p:nvPr>
            <p:ph type="ctrTitle"/>
          </p:nvPr>
        </p:nvSpPr>
        <p:spPr>
          <a:xfrm>
            <a:off x="0" y="0"/>
            <a:ext cx="6372200" cy="777329"/>
          </a:xfrm>
        </p:spPr>
        <p:txBody>
          <a:bodyPr>
            <a:normAutofit/>
          </a:bodyPr>
          <a:lstStyle/>
          <a:p>
            <a:pPr algn="l"/>
            <a:r>
              <a:rPr lang="en-GB" b="1" dirty="0" smtClean="0">
                <a:solidFill>
                  <a:schemeClr val="tx1"/>
                </a:solidFill>
              </a:rPr>
              <a:t>Thanks for watching</a:t>
            </a:r>
            <a:r>
              <a:rPr lang="en-GB" b="1" dirty="0" smtClean="0">
                <a:solidFill>
                  <a:schemeClr val="tx1"/>
                </a:solidFill>
              </a:rPr>
              <a:t>! </a:t>
            </a:r>
            <a:endParaRPr lang="en-GB" b="1" dirty="0">
              <a:solidFill>
                <a:schemeClr val="tx1"/>
              </a:solidFill>
            </a:endParaRPr>
          </a:p>
        </p:txBody>
      </p:sp>
      <p:sp>
        <p:nvSpPr>
          <p:cNvPr id="3" name="Subtitle 2"/>
          <p:cNvSpPr>
            <a:spLocks noGrp="1"/>
          </p:cNvSpPr>
          <p:nvPr>
            <p:ph type="subTitle" idx="1"/>
          </p:nvPr>
        </p:nvSpPr>
        <p:spPr>
          <a:xfrm>
            <a:off x="6336680" y="0"/>
            <a:ext cx="2807320" cy="818680"/>
          </a:xfrm>
        </p:spPr>
        <p:txBody>
          <a:bodyPr/>
          <a:lstStyle/>
          <a:p>
            <a:r>
              <a:rPr lang="en-GB" b="1" dirty="0" smtClean="0">
                <a:solidFill>
                  <a:srgbClr val="C00000"/>
                </a:solidFill>
              </a:rPr>
              <a:t>By: Rebecca.</a:t>
            </a:r>
            <a:endParaRPr lang="en-GB" b="1" dirty="0">
              <a:solidFill>
                <a:srgbClr val="C00000"/>
              </a:solidFill>
            </a:endParaRPr>
          </a:p>
        </p:txBody>
      </p:sp>
    </p:spTree>
  </p:cSld>
  <p:clrMapOvr>
    <a:masterClrMapping/>
  </p:clrMapOvr>
  <p:transition spd="slow">
    <p:wipe dir="d"/>
    <p:sndAc>
      <p:stSnd>
        <p:snd r:embed="rId2" name="applaus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t2.gstatic.com/images?q=tbn:ANd9GcQqQR_bLZPzCdbFbcoYmtpUedU3N77RnqF9OB4jmCDdF5k8SI5-oA"/>
          <p:cNvPicPr>
            <a:picLocks noChangeAspect="1" noChangeArrowheads="1"/>
          </p:cNvPicPr>
          <p:nvPr/>
        </p:nvPicPr>
        <p:blipFill>
          <a:blip r:embed="rId2" cstate="print"/>
          <a:srcRect/>
          <a:stretch>
            <a:fillRect/>
          </a:stretch>
        </p:blipFill>
        <p:spPr bwMode="auto">
          <a:xfrm>
            <a:off x="4932040" y="332656"/>
            <a:ext cx="3461669" cy="3068960"/>
          </a:xfrm>
          <a:prstGeom prst="rect">
            <a:avLst/>
          </a:prstGeom>
          <a:noFill/>
        </p:spPr>
      </p:pic>
      <p:pic>
        <p:nvPicPr>
          <p:cNvPr id="22536" name="Picture 8" descr="http://t1.gstatic.com/images?q=tbn:ANd9GcTvLsE-eVeJLNmoMAOv3GK34S58HFA2X8AoVV6QJtRsQWi6_W2t2A"/>
          <p:cNvPicPr>
            <a:picLocks noChangeAspect="1" noChangeArrowheads="1"/>
          </p:cNvPicPr>
          <p:nvPr/>
        </p:nvPicPr>
        <p:blipFill>
          <a:blip r:embed="rId3" cstate="print"/>
          <a:srcRect/>
          <a:stretch>
            <a:fillRect/>
          </a:stretch>
        </p:blipFill>
        <p:spPr bwMode="auto">
          <a:xfrm>
            <a:off x="4788024" y="4221088"/>
            <a:ext cx="3232009" cy="2420888"/>
          </a:xfrm>
          <a:prstGeom prst="rect">
            <a:avLst/>
          </a:prstGeom>
          <a:noFill/>
        </p:spPr>
      </p:pic>
      <p:pic>
        <p:nvPicPr>
          <p:cNvPr id="22538" name="Picture 10" descr="http://t3.gstatic.com/images?q=tbn:ANd9GcRaLpuxKbUxr6bM7A2-kst6kyhP4BrsuYAMP2cNj3stKfcoLXX0"/>
          <p:cNvPicPr>
            <a:picLocks noChangeAspect="1" noChangeArrowheads="1"/>
          </p:cNvPicPr>
          <p:nvPr/>
        </p:nvPicPr>
        <p:blipFill>
          <a:blip r:embed="rId4" cstate="print"/>
          <a:srcRect/>
          <a:stretch>
            <a:fillRect/>
          </a:stretch>
        </p:blipFill>
        <p:spPr bwMode="auto">
          <a:xfrm>
            <a:off x="179512" y="188640"/>
            <a:ext cx="3462678" cy="2304256"/>
          </a:xfrm>
          <a:prstGeom prst="rect">
            <a:avLst/>
          </a:prstGeom>
          <a:noFill/>
        </p:spPr>
      </p:pic>
      <p:pic>
        <p:nvPicPr>
          <p:cNvPr id="22542" name="Picture 14" descr="http://t2.gstatic.com/images?q=tbn:ANd9GcSO3yl92FaYt2fRCNkRqu5S6pBfzmjY6MxIg0pucS-Y9nVevRUV"/>
          <p:cNvPicPr>
            <a:picLocks noChangeAspect="1" noChangeArrowheads="1"/>
          </p:cNvPicPr>
          <p:nvPr/>
        </p:nvPicPr>
        <p:blipFill>
          <a:blip r:embed="rId5" cstate="print"/>
          <a:srcRect/>
          <a:stretch>
            <a:fillRect/>
          </a:stretch>
        </p:blipFill>
        <p:spPr bwMode="auto">
          <a:xfrm>
            <a:off x="179512" y="2708920"/>
            <a:ext cx="3429794" cy="25922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4400" dirty="0" smtClean="0"/>
              <a:t>Different systems in the human body: </a:t>
            </a:r>
            <a:endParaRPr lang="en-GB" dirty="0"/>
          </a:p>
        </p:txBody>
      </p:sp>
      <p:sp>
        <p:nvSpPr>
          <p:cNvPr id="3" name="Content Placeholder 2"/>
          <p:cNvSpPr>
            <a:spLocks noGrp="1"/>
          </p:cNvSpPr>
          <p:nvPr>
            <p:ph idx="1"/>
          </p:nvPr>
        </p:nvSpPr>
        <p:spPr>
          <a:xfrm>
            <a:off x="323528" y="1882808"/>
            <a:ext cx="8496944" cy="3922456"/>
          </a:xfrm>
        </p:spPr>
        <p:txBody>
          <a:bodyPr>
            <a:normAutofit fontScale="92500" lnSpcReduction="10000"/>
          </a:bodyPr>
          <a:lstStyle/>
          <a:p>
            <a:pPr>
              <a:buNone/>
            </a:pPr>
            <a:r>
              <a:rPr lang="en-GB" sz="2000" dirty="0" smtClean="0"/>
              <a:t/>
            </a:r>
            <a:br>
              <a:rPr lang="en-GB" sz="2000" dirty="0" smtClean="0"/>
            </a:br>
            <a:r>
              <a:rPr lang="en-GB" sz="2000" dirty="0" smtClean="0"/>
              <a:t> </a:t>
            </a:r>
          </a:p>
          <a:p>
            <a:r>
              <a:rPr lang="en-GB" sz="2000" dirty="0" smtClean="0"/>
              <a:t>Circulatory System (heart, blood, vessels) </a:t>
            </a:r>
          </a:p>
          <a:p>
            <a:r>
              <a:rPr lang="en-GB" sz="2000" dirty="0" smtClean="0"/>
              <a:t>Respiratory System (nose, trachea, lungs) Skeletal System (bones) </a:t>
            </a:r>
          </a:p>
          <a:p>
            <a:r>
              <a:rPr lang="en-GB" sz="2000" dirty="0" smtClean="0"/>
              <a:t>Excretory System (lungs, large intestine, kidneys) </a:t>
            </a:r>
          </a:p>
          <a:p>
            <a:r>
              <a:rPr lang="en-GB" sz="2000" b="1" dirty="0" smtClean="0">
                <a:solidFill>
                  <a:srgbClr val="FFFF00"/>
                </a:solidFill>
              </a:rPr>
              <a:t>Urinary System (bladder, kidneys)</a:t>
            </a:r>
            <a:r>
              <a:rPr lang="en-GB" sz="2000" dirty="0" smtClean="0">
                <a:solidFill>
                  <a:srgbClr val="FFFF00"/>
                </a:solidFill>
              </a:rPr>
              <a:t> </a:t>
            </a:r>
          </a:p>
          <a:p>
            <a:r>
              <a:rPr lang="en-GB" sz="2000" dirty="0" smtClean="0"/>
              <a:t>Immune System (many types of protein, cells, organs, tissues) </a:t>
            </a:r>
          </a:p>
          <a:p>
            <a:r>
              <a:rPr lang="en-GB" sz="2000" dirty="0" smtClean="0"/>
              <a:t>Muscular System (muscles) </a:t>
            </a:r>
          </a:p>
          <a:p>
            <a:r>
              <a:rPr lang="en-GB" sz="2000" dirty="0" smtClean="0"/>
              <a:t>Endocrine System (glands) </a:t>
            </a:r>
          </a:p>
          <a:p>
            <a:r>
              <a:rPr lang="en-GB" sz="2000" dirty="0" smtClean="0"/>
              <a:t>Digestive System (mouth, esophogus, stomach, intestines) </a:t>
            </a:r>
          </a:p>
          <a:p>
            <a:r>
              <a:rPr lang="en-GB" sz="2000" dirty="0" smtClean="0"/>
              <a:t>Nervous System (brain, spinal cord, nerves) </a:t>
            </a:r>
          </a:p>
          <a:p>
            <a:r>
              <a:rPr lang="en-GB" sz="2000" dirty="0" smtClean="0"/>
              <a:t>Reproductive System (male and female reproductive organs)</a:t>
            </a:r>
            <a:endParaRPr lang="en-GB" sz="2000" dirty="0"/>
          </a:p>
        </p:txBody>
      </p:sp>
    </p:spTree>
  </p:cSld>
  <p:clrMapOvr>
    <a:masterClrMapping/>
  </p:clrMapOvr>
  <p:transition spd="slow">
    <p:newsflash/>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Illustration of the urinary tract"/>
          <p:cNvPicPr>
            <a:picLocks noChangeAspect="1" noChangeArrowheads="1"/>
          </p:cNvPicPr>
          <p:nvPr/>
        </p:nvPicPr>
        <p:blipFill>
          <a:blip r:embed="rId3" cstate="print"/>
          <a:srcRect/>
          <a:stretch>
            <a:fillRect/>
          </a:stretch>
        </p:blipFill>
        <p:spPr bwMode="auto">
          <a:xfrm>
            <a:off x="5580112" y="332656"/>
            <a:ext cx="2518905" cy="2678436"/>
          </a:xfrm>
          <a:prstGeom prst="rect">
            <a:avLst/>
          </a:prstGeom>
          <a:noFill/>
        </p:spPr>
      </p:pic>
      <p:sp>
        <p:nvSpPr>
          <p:cNvPr id="2" name="Title 1"/>
          <p:cNvSpPr>
            <a:spLocks noGrp="1"/>
          </p:cNvSpPr>
          <p:nvPr>
            <p:ph type="title"/>
          </p:nvPr>
        </p:nvSpPr>
        <p:spPr/>
        <p:txBody>
          <a:bodyPr/>
          <a:lstStyle/>
          <a:p>
            <a:r>
              <a:rPr lang="en-GB" u="sng" dirty="0" smtClean="0"/>
              <a:t>The </a:t>
            </a:r>
            <a:r>
              <a:rPr lang="en-GB" u="sng" dirty="0" smtClean="0">
                <a:cs typeface="Aharoni" pitchFamily="2" charset="-79"/>
              </a:rPr>
              <a:t>Urinary </a:t>
            </a:r>
            <a:r>
              <a:rPr lang="en-GB" u="sng" dirty="0" smtClean="0">
                <a:cs typeface="Aharoni" pitchFamily="2" charset="-79"/>
              </a:rPr>
              <a:t>System...</a:t>
            </a:r>
            <a:endParaRPr lang="en-GB" u="sng" dirty="0">
              <a:cs typeface="Aharoni" pitchFamily="2" charset="-79"/>
            </a:endParaRPr>
          </a:p>
        </p:txBody>
      </p:sp>
      <p:sp>
        <p:nvSpPr>
          <p:cNvPr id="3" name="Text Placeholder 2"/>
          <p:cNvSpPr>
            <a:spLocks noGrp="1"/>
          </p:cNvSpPr>
          <p:nvPr>
            <p:ph type="body" idx="1"/>
          </p:nvPr>
        </p:nvSpPr>
        <p:spPr>
          <a:xfrm>
            <a:off x="323528" y="1628800"/>
            <a:ext cx="3886200" cy="2286000"/>
          </a:xfrm>
        </p:spPr>
        <p:txBody>
          <a:bodyPr>
            <a:noAutofit/>
          </a:bodyPr>
          <a:lstStyle/>
          <a:p>
            <a:r>
              <a:rPr lang="en-GB" b="1" dirty="0" smtClean="0">
                <a:solidFill>
                  <a:schemeClr val="tx1"/>
                </a:solidFill>
              </a:rPr>
              <a:t>This is your body’s way of getting rid of waste.</a:t>
            </a:r>
            <a:r>
              <a:rPr lang="en-GB" b="1" dirty="0" smtClean="0"/>
              <a:t> Your body takes the goodness from the food we eat to keep our bodies strong and healthy. After your body has taken what it needs from the food, the wastes are left behind . </a:t>
            </a:r>
            <a:r>
              <a:rPr lang="en-GB" b="1" dirty="0" smtClean="0">
                <a:solidFill>
                  <a:schemeClr val="tx1"/>
                </a:solidFill>
              </a:rPr>
              <a:t>These wastes are poisonous chemicals and if they stay in your body  it could seriously hurt or even kill you.</a:t>
            </a:r>
          </a:p>
          <a:p>
            <a:endParaRPr lang="en-GB" b="1" dirty="0" smtClean="0">
              <a:solidFill>
                <a:schemeClr val="tx1"/>
              </a:solidFill>
            </a:endParaRPr>
          </a:p>
          <a:p>
            <a:r>
              <a:rPr lang="en-GB" b="1" dirty="0" smtClean="0">
                <a:solidFill>
                  <a:schemeClr val="tx1"/>
                </a:solidFill>
              </a:rPr>
              <a:t>How does it work?</a:t>
            </a:r>
          </a:p>
          <a:p>
            <a:endParaRPr lang="en-GB" sz="1600" dirty="0" smtClean="0">
              <a:solidFill>
                <a:schemeClr val="tx1"/>
              </a:solidFill>
            </a:endParaRPr>
          </a:p>
          <a:p>
            <a:endParaRPr lang="en-GB" sz="1600" dirty="0" smtClean="0">
              <a:solidFill>
                <a:schemeClr val="tx1"/>
              </a:solidFill>
            </a:endParaRPr>
          </a:p>
          <a:p>
            <a:endParaRPr lang="en-GB" sz="1600" dirty="0" smtClean="0"/>
          </a:p>
          <a:p>
            <a:endParaRPr lang="en-GB" sz="1600" dirty="0" smtClean="0"/>
          </a:p>
          <a:p>
            <a:endParaRPr lang="en-GB" sz="2400" dirty="0" smtClean="0">
              <a:solidFill>
                <a:schemeClr val="tx1"/>
              </a:solidFill>
            </a:endParaRPr>
          </a:p>
          <a:p>
            <a:endParaRPr lang="en-GB" sz="2400" dirty="0" smtClean="0">
              <a:solidFill>
                <a:schemeClr val="tx1"/>
              </a:solidFill>
            </a:endParaRPr>
          </a:p>
          <a:p>
            <a:r>
              <a:rPr lang="en-GB" sz="2400" dirty="0" smtClean="0"/>
              <a:t> </a:t>
            </a:r>
          </a:p>
        </p:txBody>
      </p:sp>
      <p:pic>
        <p:nvPicPr>
          <p:cNvPr id="6" name="Picture 5" descr="http://www.buzzle.com/img/articleImages/301128-15828-47.jpg"/>
          <p:cNvPicPr>
            <a:picLocks noChangeAspect="1" noChangeArrowheads="1"/>
          </p:cNvPicPr>
          <p:nvPr/>
        </p:nvPicPr>
        <p:blipFill>
          <a:blip r:embed="rId4" cstate="print"/>
          <a:srcRect/>
          <a:stretch>
            <a:fillRect/>
          </a:stretch>
        </p:blipFill>
        <p:spPr bwMode="auto">
          <a:xfrm>
            <a:off x="5076056" y="3573016"/>
            <a:ext cx="3509197" cy="2636912"/>
          </a:xfrm>
          <a:prstGeom prst="rect">
            <a:avLst/>
          </a:prstGeom>
          <a:noFill/>
        </p:spPr>
      </p:pic>
      <p:sp>
        <p:nvSpPr>
          <p:cNvPr id="8" name="Rectangle 7"/>
          <p:cNvSpPr/>
          <p:nvPr/>
        </p:nvSpPr>
        <p:spPr>
          <a:xfrm>
            <a:off x="6012160" y="5085184"/>
            <a:ext cx="1728192" cy="369332"/>
          </a:xfrm>
          <a:prstGeom prst="rect">
            <a:avLst/>
          </a:prstGeom>
        </p:spPr>
        <p:txBody>
          <a:bodyPr wrap="square">
            <a:spAutoFit/>
          </a:bodyPr>
          <a:lstStyle/>
          <a:p>
            <a:r>
              <a:rPr lang="en-GB" b="1" dirty="0" smtClean="0">
                <a:solidFill>
                  <a:schemeClr val="bg1"/>
                </a:solidFill>
              </a:rPr>
              <a:t>Your kidneys </a:t>
            </a:r>
            <a:endParaRPr lang="en-GB" dirty="0"/>
          </a:p>
        </p:txBody>
      </p:sp>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Kidneys</a:t>
            </a:r>
            <a:br>
              <a:rPr lang="en-GB" dirty="0" smtClean="0"/>
            </a:br>
            <a:endParaRPr lang="en-GB" dirty="0"/>
          </a:p>
        </p:txBody>
      </p:sp>
      <p:sp>
        <p:nvSpPr>
          <p:cNvPr id="3" name="Text Placeholder 2"/>
          <p:cNvSpPr>
            <a:spLocks noGrp="1"/>
          </p:cNvSpPr>
          <p:nvPr>
            <p:ph type="body" idx="1"/>
          </p:nvPr>
        </p:nvSpPr>
        <p:spPr>
          <a:xfrm>
            <a:off x="0" y="1124744"/>
            <a:ext cx="9144000" cy="2088232"/>
          </a:xfrm>
        </p:spPr>
        <p:txBody>
          <a:bodyPr>
            <a:noAutofit/>
          </a:bodyPr>
          <a:lstStyle/>
          <a:p>
            <a:pPr algn="just"/>
            <a:r>
              <a:rPr lang="en-GB" b="1" dirty="0" smtClean="0"/>
              <a:t>As your blood travels throughout your body (1), it becomes more and more polluted. Eventually the blood enters a special filter (2), an organ known as your kidneys. As the blood enters your kidneys it is cleaned, for example like a filter in a fish tank. Your kidneys clean the blood and sends the urine to your bladder for storage (3). It takes about 45 minutes for your kidneys to completely filter all of the blood in your body. Then the clean blood exits the kidneys (4). </a:t>
            </a:r>
          </a:p>
          <a:p>
            <a:pPr algn="just"/>
            <a:endParaRPr lang="en-GB" sz="2400" b="1" dirty="0"/>
          </a:p>
        </p:txBody>
      </p:sp>
      <p:pic>
        <p:nvPicPr>
          <p:cNvPr id="7" name="Picture 2" descr="http://www.netwellness.org/healthtopics/kidney/glomerulus.jpg"/>
          <p:cNvPicPr>
            <a:picLocks noChangeAspect="1" noChangeArrowheads="1"/>
          </p:cNvPicPr>
          <p:nvPr/>
        </p:nvPicPr>
        <p:blipFill>
          <a:blip r:embed="rId5" cstate="print"/>
          <a:srcRect/>
          <a:stretch>
            <a:fillRect/>
          </a:stretch>
        </p:blipFill>
        <p:spPr bwMode="auto">
          <a:xfrm>
            <a:off x="251520" y="3429000"/>
            <a:ext cx="4586792" cy="3429000"/>
          </a:xfrm>
          <a:prstGeom prst="rect">
            <a:avLst/>
          </a:prstGeom>
          <a:noFill/>
        </p:spPr>
      </p:pic>
    </p:spTree>
    <p:controls>
      <p:control spid="3074" name="ShockwaveFlash1" r:id="rId2" imgW="3851695" imgH="3142026"/>
    </p:controls>
  </p:cSld>
  <p:clrMapOvr>
    <a:masterClrMapping/>
  </p:clrMapOvr>
  <p:transition spd="slow">
    <p:zoom dir="in"/>
    <p:sndAc>
      <p:stSnd>
        <p:snd r:embed="rId4" name="drumroll.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7239000" cy="1362075"/>
          </a:xfrm>
        </p:spPr>
        <p:txBody>
          <a:bodyPr/>
          <a:lstStyle/>
          <a:p>
            <a:r>
              <a:rPr lang="en-GB" dirty="0" smtClean="0">
                <a:solidFill>
                  <a:srgbClr val="FFFF00"/>
                </a:solidFill>
              </a:rPr>
              <a:t>The bladder.</a:t>
            </a:r>
            <a:endParaRPr lang="en-GB" dirty="0">
              <a:solidFill>
                <a:srgbClr val="FFFF00"/>
              </a:solidFill>
            </a:endParaRPr>
          </a:p>
        </p:txBody>
      </p:sp>
      <p:sp>
        <p:nvSpPr>
          <p:cNvPr id="3" name="Text Placeholder 2"/>
          <p:cNvSpPr>
            <a:spLocks noGrp="1"/>
          </p:cNvSpPr>
          <p:nvPr>
            <p:ph type="body" idx="1"/>
          </p:nvPr>
        </p:nvSpPr>
        <p:spPr>
          <a:xfrm>
            <a:off x="0" y="1633536"/>
            <a:ext cx="5796136" cy="5224464"/>
          </a:xfrm>
        </p:spPr>
        <p:txBody>
          <a:bodyPr>
            <a:normAutofit/>
          </a:bodyPr>
          <a:lstStyle/>
          <a:p>
            <a:r>
              <a:rPr lang="en-GB" sz="2800" b="1" dirty="0" smtClean="0">
                <a:solidFill>
                  <a:srgbClr val="FFFF00"/>
                </a:solidFill>
              </a:rPr>
              <a:t>The urine is sent from the kidneys to the bladder. Eventually as the bladder becomes full, your brain tells you that you need to go to the bathroom. Urine leaves your body through the process of urination, commonly known as peeing.</a:t>
            </a:r>
          </a:p>
          <a:p>
            <a:endParaRPr lang="en-GB" dirty="0"/>
          </a:p>
        </p:txBody>
      </p:sp>
      <p:pic>
        <p:nvPicPr>
          <p:cNvPr id="21509" name="Picture 5" descr="http://t0.gstatic.com/images?q=tbn:ANd9GcTIiNj3C3osvwBalvvIQ7ETlZJclhaata2VkVwTDDJfF4MZmaJV"/>
          <p:cNvPicPr>
            <a:picLocks noChangeAspect="1" noChangeArrowheads="1"/>
          </p:cNvPicPr>
          <p:nvPr/>
        </p:nvPicPr>
        <p:blipFill>
          <a:blip r:embed="rId5" cstate="print"/>
          <a:srcRect/>
          <a:stretch>
            <a:fillRect/>
          </a:stretch>
        </p:blipFill>
        <p:spPr bwMode="auto">
          <a:xfrm>
            <a:off x="5868144" y="692696"/>
            <a:ext cx="1581150" cy="2895601"/>
          </a:xfrm>
          <a:prstGeom prst="rect">
            <a:avLst/>
          </a:prstGeom>
          <a:noFill/>
        </p:spPr>
      </p:pic>
    </p:spTree>
    <p:controls>
      <p:control spid="21507" name="ShockwaveFlash1" r:id="rId2" imgW="3096877" imgH="2880000"/>
    </p:controls>
  </p:cSld>
  <p:clrMapOvr>
    <a:masterClrMapping/>
  </p:clrMapOvr>
  <p:transition spd="slow">
    <p:checker dir="vert"/>
    <p:sndAc>
      <p:stSnd>
        <p:snd r:embed="rId4" name="voltag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go wrong???</a:t>
            </a:r>
            <a:endParaRPr lang="en-GB" dirty="0"/>
          </a:p>
        </p:txBody>
      </p:sp>
      <p:sp>
        <p:nvSpPr>
          <p:cNvPr id="3" name="Text Placeholder 2"/>
          <p:cNvSpPr>
            <a:spLocks noGrp="1"/>
          </p:cNvSpPr>
          <p:nvPr>
            <p:ph type="body" idx="1"/>
          </p:nvPr>
        </p:nvSpPr>
        <p:spPr>
          <a:xfrm>
            <a:off x="381000" y="1633536"/>
            <a:ext cx="5559152" cy="5224464"/>
          </a:xfrm>
        </p:spPr>
        <p:txBody>
          <a:bodyPr>
            <a:normAutofit/>
          </a:bodyPr>
          <a:lstStyle/>
          <a:p>
            <a:r>
              <a:rPr lang="en-GB" sz="2600" dirty="0" smtClean="0"/>
              <a:t>Some of the  problems in the </a:t>
            </a:r>
            <a:r>
              <a:rPr lang="en-GB" sz="2600" dirty="0" smtClean="0"/>
              <a:t>urinary </a:t>
            </a:r>
            <a:r>
              <a:rPr lang="en-GB" sz="2600" dirty="0" smtClean="0"/>
              <a:t>system are: </a:t>
            </a:r>
          </a:p>
          <a:p>
            <a:pPr>
              <a:buFont typeface="Arial" pitchFamily="34" charset="0"/>
              <a:buChar char="•"/>
            </a:pPr>
            <a:endParaRPr lang="en-GB" sz="2600" dirty="0" smtClean="0"/>
          </a:p>
          <a:p>
            <a:pPr>
              <a:buFont typeface="Arial" pitchFamily="34" charset="0"/>
              <a:buChar char="•"/>
            </a:pPr>
            <a:r>
              <a:rPr lang="en-GB" sz="2600" b="1" dirty="0" smtClean="0">
                <a:solidFill>
                  <a:srgbClr val="C00000"/>
                </a:solidFill>
              </a:rPr>
              <a:t>kidney failure</a:t>
            </a:r>
          </a:p>
          <a:p>
            <a:pPr>
              <a:buFont typeface="Arial" pitchFamily="34" charset="0"/>
              <a:buChar char="•"/>
            </a:pPr>
            <a:r>
              <a:rPr lang="en-GB" sz="2600" dirty="0" smtClean="0"/>
              <a:t>urinary tract infections</a:t>
            </a:r>
          </a:p>
          <a:p>
            <a:pPr>
              <a:buFont typeface="Arial" pitchFamily="34" charset="0"/>
              <a:buChar char="•"/>
            </a:pPr>
            <a:r>
              <a:rPr lang="en-GB" sz="2600" dirty="0" smtClean="0">
                <a:solidFill>
                  <a:schemeClr val="tx1"/>
                </a:solidFill>
              </a:rPr>
              <a:t>kidney stones </a:t>
            </a:r>
          </a:p>
          <a:p>
            <a:pPr>
              <a:buFont typeface="Arial" pitchFamily="34" charset="0"/>
              <a:buChar char="•"/>
            </a:pPr>
            <a:r>
              <a:rPr lang="en-GB" sz="2600" dirty="0" smtClean="0"/>
              <a:t>prostate enlargement</a:t>
            </a:r>
          </a:p>
          <a:p>
            <a:pPr>
              <a:buFont typeface="Arial" pitchFamily="34" charset="0"/>
              <a:buChar char="•"/>
            </a:pPr>
            <a:r>
              <a:rPr lang="en-GB" sz="2600" b="1" dirty="0" smtClean="0">
                <a:solidFill>
                  <a:srgbClr val="FFFF00"/>
                </a:solidFill>
              </a:rPr>
              <a:t>bladder control problems.</a:t>
            </a:r>
          </a:p>
          <a:p>
            <a:endParaRPr lang="en-GB" sz="2600" dirty="0" smtClean="0"/>
          </a:p>
          <a:p>
            <a:r>
              <a:rPr lang="en-GB" sz="2600" dirty="0" smtClean="0"/>
              <a:t>Let me explain a few... </a:t>
            </a:r>
          </a:p>
          <a:p>
            <a:endParaRPr lang="en-GB" dirty="0"/>
          </a:p>
        </p:txBody>
      </p:sp>
      <p:pic>
        <p:nvPicPr>
          <p:cNvPr id="4" name="Picture 2" descr="C:\Users\Rebecca &amp; Chloe\AppData\Local\Microsoft\Windows\Temporary Internet Files\Content.IE5\ZBA3YS42\MC900438737[1].jpg"/>
          <p:cNvPicPr>
            <a:picLocks noChangeAspect="1" noChangeArrowheads="1"/>
          </p:cNvPicPr>
          <p:nvPr/>
        </p:nvPicPr>
        <p:blipFill>
          <a:blip r:embed="rId3" cstate="print"/>
          <a:srcRect/>
          <a:stretch>
            <a:fillRect/>
          </a:stretch>
        </p:blipFill>
        <p:spPr bwMode="auto">
          <a:xfrm>
            <a:off x="6627965" y="0"/>
            <a:ext cx="2516035" cy="3356992"/>
          </a:xfrm>
          <a:prstGeom prst="rect">
            <a:avLst/>
          </a:prstGeom>
          <a:noFill/>
        </p:spPr>
      </p:pic>
    </p:spTree>
  </p:cSld>
  <p:clrMapOvr>
    <a:masterClrMapping/>
  </p:clrMapOvr>
  <p:transition spd="slow">
    <p:randomBar/>
    <p:sndAc>
      <p:stSnd>
        <p:snd r:embed="rId2" name="cashreg.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7494"/>
            <a:ext cx="4042792" cy="1399032"/>
          </a:xfrm>
        </p:spPr>
        <p:txBody>
          <a:bodyPr/>
          <a:lstStyle/>
          <a:p>
            <a:r>
              <a:rPr lang="en-GB" b="1" dirty="0" smtClean="0">
                <a:solidFill>
                  <a:srgbClr val="C00000"/>
                </a:solidFill>
              </a:rPr>
              <a:t>Kidney failure</a:t>
            </a:r>
            <a:endParaRPr lang="en-GB" b="1" dirty="0">
              <a:solidFill>
                <a:srgbClr val="C00000"/>
              </a:solidFill>
            </a:endParaRPr>
          </a:p>
        </p:txBody>
      </p:sp>
      <p:sp>
        <p:nvSpPr>
          <p:cNvPr id="5" name="Content Placeholder 4"/>
          <p:cNvSpPr>
            <a:spLocks noGrp="1"/>
          </p:cNvSpPr>
          <p:nvPr>
            <p:ph sz="half" idx="1"/>
          </p:nvPr>
        </p:nvSpPr>
        <p:spPr>
          <a:xfrm>
            <a:off x="395536" y="1722437"/>
            <a:ext cx="4100264" cy="5135563"/>
          </a:xfrm>
          <a:solidFill>
            <a:srgbClr val="FFFF00"/>
          </a:solidFill>
        </p:spPr>
        <p:txBody>
          <a:bodyPr>
            <a:noAutofit/>
          </a:bodyPr>
          <a:lstStyle/>
          <a:p>
            <a:r>
              <a:rPr lang="en-GB" sz="2000" dirty="0" smtClean="0">
                <a:solidFill>
                  <a:srgbClr val="C00000"/>
                </a:solidFill>
              </a:rPr>
              <a:t> </a:t>
            </a:r>
            <a:r>
              <a:rPr lang="en-GB" sz="2000" b="1" dirty="0" smtClean="0">
                <a:solidFill>
                  <a:srgbClr val="C00000"/>
                </a:solidFill>
              </a:rPr>
              <a:t>This happens when the kidneys can not clean the blood and produce the urine which means the wastes aren’t coming out of the body.</a:t>
            </a:r>
          </a:p>
          <a:p>
            <a:r>
              <a:rPr lang="en-GB" sz="2000" b="1" dirty="0" smtClean="0">
                <a:solidFill>
                  <a:srgbClr val="C00000"/>
                </a:solidFill>
              </a:rPr>
              <a:t> This can be caused by some drugs, loss of blood or an injury.</a:t>
            </a:r>
          </a:p>
          <a:p>
            <a:r>
              <a:rPr lang="en-GB" sz="2000" b="1" dirty="0" smtClean="0">
                <a:solidFill>
                  <a:srgbClr val="C00000"/>
                </a:solidFill>
              </a:rPr>
              <a:t> But if the kidneys are not seriously damaged, they may recover or you may need a kidney transplant. But remember we have 2 kidneys, but only need 1 to survive.</a:t>
            </a:r>
            <a:endParaRPr lang="en-GB" sz="2000" b="1" dirty="0">
              <a:solidFill>
                <a:srgbClr val="C00000"/>
              </a:solidFill>
            </a:endParaRPr>
          </a:p>
        </p:txBody>
      </p:sp>
      <p:sp>
        <p:nvSpPr>
          <p:cNvPr id="6" name="Content Placeholder 5"/>
          <p:cNvSpPr>
            <a:spLocks noGrp="1"/>
          </p:cNvSpPr>
          <p:nvPr>
            <p:ph sz="half" idx="2"/>
          </p:nvPr>
        </p:nvSpPr>
        <p:spPr>
          <a:xfrm>
            <a:off x="4648200" y="1722437"/>
            <a:ext cx="4244280" cy="5135563"/>
          </a:xfrm>
          <a:solidFill>
            <a:srgbClr val="C00000"/>
          </a:solidFill>
        </p:spPr>
        <p:txBody>
          <a:bodyPr>
            <a:normAutofit/>
          </a:bodyPr>
          <a:lstStyle/>
          <a:p>
            <a:pPr>
              <a:buNone/>
            </a:pPr>
            <a:r>
              <a:rPr lang="en-GB" sz="2400" b="1" dirty="0" smtClean="0">
                <a:solidFill>
                  <a:srgbClr val="FFFF00"/>
                </a:solidFill>
              </a:rPr>
              <a:t>    This is when your bladder is out of control. There are many causes and many treatment options. Treatments range from simple exercises to surgery. </a:t>
            </a:r>
          </a:p>
          <a:p>
            <a:pPr>
              <a:buNone/>
            </a:pPr>
            <a:r>
              <a:rPr lang="en-GB" sz="2400" b="1" u="sng" dirty="0" smtClean="0">
                <a:solidFill>
                  <a:srgbClr val="FFFF00"/>
                </a:solidFill>
              </a:rPr>
              <a:t>FACT!</a:t>
            </a:r>
          </a:p>
          <a:p>
            <a:pPr>
              <a:buNone/>
            </a:pPr>
            <a:r>
              <a:rPr lang="en-GB" sz="2400" b="1" dirty="0" smtClean="0">
                <a:solidFill>
                  <a:srgbClr val="FFFF00"/>
                </a:solidFill>
              </a:rPr>
              <a:t> More women are affected by urinary incontinence than men.</a:t>
            </a:r>
            <a:endParaRPr lang="en-GB" sz="2400" b="1" dirty="0">
              <a:solidFill>
                <a:srgbClr val="FFFF00"/>
              </a:solidFill>
            </a:endParaRPr>
          </a:p>
        </p:txBody>
      </p:sp>
      <p:sp>
        <p:nvSpPr>
          <p:cNvPr id="8" name="TextBox 7"/>
          <p:cNvSpPr txBox="1"/>
          <p:nvPr/>
        </p:nvSpPr>
        <p:spPr>
          <a:xfrm>
            <a:off x="4499992" y="1"/>
            <a:ext cx="4644008" cy="1384995"/>
          </a:xfrm>
          <a:prstGeom prst="rect">
            <a:avLst/>
          </a:prstGeom>
          <a:noFill/>
        </p:spPr>
        <p:txBody>
          <a:bodyPr wrap="square" rtlCol="0">
            <a:spAutoFit/>
          </a:bodyPr>
          <a:lstStyle/>
          <a:p>
            <a:r>
              <a:rPr lang="en-GB" sz="4200" b="1" dirty="0" smtClean="0">
                <a:solidFill>
                  <a:srgbClr val="FFFF00"/>
                </a:solidFill>
              </a:rPr>
              <a:t>Bladder control problems</a:t>
            </a:r>
            <a:endParaRPr lang="en-GB" sz="4200" b="1" dirty="0">
              <a:solidFill>
                <a:srgbClr val="FFFF00"/>
              </a:solidFill>
            </a:endParaRPr>
          </a:p>
        </p:txBody>
      </p:sp>
    </p:spTree>
  </p:cSld>
  <p:clrMapOvr>
    <a:masterClrMapping/>
  </p:clrMapOvr>
  <p:transition spd="slow">
    <p:plus/>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5652120" cy="1470025"/>
          </a:xfrm>
        </p:spPr>
        <p:txBody>
          <a:bodyPr/>
          <a:lstStyle/>
          <a:p>
            <a:pPr algn="l"/>
            <a:r>
              <a:rPr lang="en-GB" dirty="0" smtClean="0"/>
              <a:t>How can we keep ourselves healthy?</a:t>
            </a:r>
            <a:endParaRPr lang="en-GB" dirty="0"/>
          </a:p>
        </p:txBody>
      </p:sp>
      <p:sp>
        <p:nvSpPr>
          <p:cNvPr id="3" name="Subtitle 2"/>
          <p:cNvSpPr>
            <a:spLocks noGrp="1"/>
          </p:cNvSpPr>
          <p:nvPr>
            <p:ph type="subTitle" idx="1"/>
          </p:nvPr>
        </p:nvSpPr>
        <p:spPr>
          <a:xfrm>
            <a:off x="0" y="1988840"/>
            <a:ext cx="9144000" cy="2664296"/>
          </a:xfrm>
        </p:spPr>
        <p:txBody>
          <a:bodyPr/>
          <a:lstStyle/>
          <a:p>
            <a:pPr algn="l">
              <a:buFont typeface="Wingdings" pitchFamily="2" charset="2"/>
              <a:buChar char="v"/>
            </a:pPr>
            <a:r>
              <a:rPr lang="en-GB" dirty="0" smtClean="0"/>
              <a:t> </a:t>
            </a:r>
            <a:r>
              <a:rPr lang="en-GB" sz="3200" b="1" dirty="0" smtClean="0"/>
              <a:t>Eat 5 pieces of fruit / vegetables a day </a:t>
            </a:r>
          </a:p>
          <a:p>
            <a:pPr algn="l">
              <a:buFont typeface="Wingdings" pitchFamily="2" charset="2"/>
              <a:buChar char="v"/>
            </a:pPr>
            <a:r>
              <a:rPr lang="en-GB" sz="3200" b="1" dirty="0" smtClean="0"/>
              <a:t>Drink lots of water (8 glasses a day)</a:t>
            </a:r>
          </a:p>
          <a:p>
            <a:pPr algn="l">
              <a:buFont typeface="Wingdings" pitchFamily="2" charset="2"/>
              <a:buChar char="v"/>
            </a:pPr>
            <a:r>
              <a:rPr lang="en-GB" sz="3200" b="1" dirty="0" smtClean="0"/>
              <a:t> Go to the toilet when we need to</a:t>
            </a:r>
          </a:p>
          <a:p>
            <a:pPr algn="l">
              <a:buFont typeface="Wingdings" pitchFamily="2" charset="2"/>
              <a:buChar char="v"/>
            </a:pPr>
            <a:r>
              <a:rPr lang="en-GB" sz="3200" b="1" dirty="0" smtClean="0"/>
              <a:t> Don’t watch too much TV, get out there and do some exercise!!!</a:t>
            </a:r>
            <a:endParaRPr lang="en-GB" sz="3200" b="1" dirty="0"/>
          </a:p>
        </p:txBody>
      </p:sp>
      <p:pic>
        <p:nvPicPr>
          <p:cNvPr id="23553" name="Picture 1" descr="C:\Users\Rebecca &amp; Chloe\AppData\Local\Microsoft\Windows\Temporary Internet Files\Content.IE5\QOWJZ5U0\MP900427606[1].jpg"/>
          <p:cNvPicPr>
            <a:picLocks noChangeAspect="1" noChangeArrowheads="1"/>
          </p:cNvPicPr>
          <p:nvPr/>
        </p:nvPicPr>
        <p:blipFill>
          <a:blip r:embed="rId3" cstate="print"/>
          <a:srcRect/>
          <a:stretch>
            <a:fillRect/>
          </a:stretch>
        </p:blipFill>
        <p:spPr bwMode="auto">
          <a:xfrm>
            <a:off x="6623720" y="4312864"/>
            <a:ext cx="2520280" cy="2545136"/>
          </a:xfrm>
          <a:prstGeom prst="rect">
            <a:avLst/>
          </a:prstGeom>
          <a:noFill/>
        </p:spPr>
      </p:pic>
      <p:pic>
        <p:nvPicPr>
          <p:cNvPr id="23554" name="Picture 2" descr="C:\Users\Rebecca &amp; Chloe\AppData\Local\Microsoft\Windows\Temporary Internet Files\Content.IE5\0HVVYFX3\MC900389122[1].wmf"/>
          <p:cNvPicPr>
            <a:picLocks noChangeAspect="1" noChangeArrowheads="1"/>
          </p:cNvPicPr>
          <p:nvPr/>
        </p:nvPicPr>
        <p:blipFill>
          <a:blip r:embed="rId4" cstate="print"/>
          <a:srcRect/>
          <a:stretch>
            <a:fillRect/>
          </a:stretch>
        </p:blipFill>
        <p:spPr bwMode="auto">
          <a:xfrm>
            <a:off x="6194647" y="0"/>
            <a:ext cx="2625825" cy="1984826"/>
          </a:xfrm>
          <a:prstGeom prst="rect">
            <a:avLst/>
          </a:prstGeom>
          <a:noFill/>
        </p:spPr>
      </p:pic>
      <p:pic>
        <p:nvPicPr>
          <p:cNvPr id="23555" name="Picture 3" descr="C:\Users\Rebecca &amp; Chloe\AppData\Local\Microsoft\Windows\Temporary Internet Files\Content.IE5\AORJO30J\MP900177958[1].jpg"/>
          <p:cNvPicPr>
            <a:picLocks noChangeAspect="1" noChangeArrowheads="1"/>
          </p:cNvPicPr>
          <p:nvPr/>
        </p:nvPicPr>
        <p:blipFill>
          <a:blip r:embed="rId5" cstate="print"/>
          <a:srcRect/>
          <a:stretch>
            <a:fillRect/>
          </a:stretch>
        </p:blipFill>
        <p:spPr bwMode="auto">
          <a:xfrm>
            <a:off x="0" y="4770106"/>
            <a:ext cx="3131840" cy="2087893"/>
          </a:xfrm>
          <a:prstGeom prst="rect">
            <a:avLst/>
          </a:prstGeom>
          <a:noFill/>
        </p:spPr>
      </p:pic>
      <p:pic>
        <p:nvPicPr>
          <p:cNvPr id="23556" name="Picture 4" descr="C:\Users\Rebecca &amp; Chloe\AppData\Local\Microsoft\Windows\Temporary Internet Files\Content.IE5\GY37P7QW\MC900441752[1].png"/>
          <p:cNvPicPr>
            <a:picLocks noChangeAspect="1" noChangeArrowheads="1"/>
          </p:cNvPicPr>
          <p:nvPr/>
        </p:nvPicPr>
        <p:blipFill>
          <a:blip r:embed="rId6" cstate="print"/>
          <a:srcRect/>
          <a:stretch>
            <a:fillRect/>
          </a:stretch>
        </p:blipFill>
        <p:spPr bwMode="auto">
          <a:xfrm>
            <a:off x="4355976" y="4518248"/>
            <a:ext cx="2339752" cy="2339752"/>
          </a:xfrm>
          <a:prstGeom prst="rect">
            <a:avLst/>
          </a:prstGeom>
          <a:noFill/>
        </p:spPr>
      </p:pic>
      <p:pic>
        <p:nvPicPr>
          <p:cNvPr id="8" name="Picture 2" descr="http://kidskonnect.com/images/stories/HumanBody/humanpaper.gif"/>
          <p:cNvPicPr>
            <a:picLocks noChangeAspect="1" noChangeArrowheads="1" noCrop="1"/>
          </p:cNvPicPr>
          <p:nvPr/>
        </p:nvPicPr>
        <p:blipFill>
          <a:blip r:embed="rId7" cstate="print"/>
          <a:srcRect/>
          <a:stretch>
            <a:fillRect/>
          </a:stretch>
        </p:blipFill>
        <p:spPr bwMode="auto">
          <a:xfrm>
            <a:off x="3275856" y="4725144"/>
            <a:ext cx="1410966" cy="2132856"/>
          </a:xfrm>
          <a:prstGeom prst="rect">
            <a:avLst/>
          </a:prstGeom>
          <a:noFill/>
        </p:spPr>
      </p:pic>
    </p:spTree>
  </p:cSld>
  <p:clrMapOvr>
    <a:masterClrMapping/>
  </p:clrMapOvr>
  <p:transition spd="slow">
    <p:push dir="r"/>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33539"/>
          </a:xfrm>
        </p:spPr>
        <p:txBody>
          <a:bodyPr/>
          <a:lstStyle/>
          <a:p>
            <a:r>
              <a:rPr lang="en-GB" dirty="0" smtClean="0"/>
              <a:t>Fact zone!!!</a:t>
            </a:r>
            <a:endParaRPr lang="en-GB" dirty="0"/>
          </a:p>
        </p:txBody>
      </p:sp>
      <p:sp>
        <p:nvSpPr>
          <p:cNvPr id="3" name="Text Placeholder 2"/>
          <p:cNvSpPr>
            <a:spLocks noGrp="1"/>
          </p:cNvSpPr>
          <p:nvPr>
            <p:ph type="body" idx="1"/>
          </p:nvPr>
        </p:nvSpPr>
        <p:spPr>
          <a:xfrm>
            <a:off x="0" y="1633536"/>
            <a:ext cx="6012160" cy="5224464"/>
          </a:xfrm>
        </p:spPr>
        <p:txBody>
          <a:bodyPr>
            <a:normAutofit fontScale="62500" lnSpcReduction="20000"/>
          </a:bodyPr>
          <a:lstStyle/>
          <a:p>
            <a:endParaRPr lang="en-GB" sz="2300" b="1" dirty="0" smtClean="0">
              <a:solidFill>
                <a:srgbClr val="00B0F0"/>
              </a:solidFill>
            </a:endParaRPr>
          </a:p>
          <a:p>
            <a:pPr marL="512064" indent="-457200">
              <a:buFont typeface="+mj-lt"/>
              <a:buAutoNum type="arabicPeriod"/>
            </a:pPr>
            <a:r>
              <a:rPr lang="en-GB" sz="2300" b="1" dirty="0" smtClean="0">
                <a:solidFill>
                  <a:srgbClr val="00B0F0"/>
                </a:solidFill>
              </a:rPr>
              <a:t>We have 2 kidneys, but only need 1,</a:t>
            </a:r>
          </a:p>
          <a:p>
            <a:pPr marL="512064" indent="-457200">
              <a:buFont typeface="+mj-lt"/>
              <a:buAutoNum type="arabicPeriod"/>
            </a:pPr>
            <a:r>
              <a:rPr lang="en-GB" sz="2300" b="1" dirty="0" smtClean="0">
                <a:solidFill>
                  <a:srgbClr val="00B0F0"/>
                </a:solidFill>
              </a:rPr>
              <a:t>Our kidneys look like kidney beans,</a:t>
            </a:r>
          </a:p>
          <a:p>
            <a:pPr marL="512064" indent="-457200">
              <a:buFont typeface="+mj-lt"/>
              <a:buAutoNum type="arabicPeriod"/>
            </a:pPr>
            <a:r>
              <a:rPr lang="en-GB" sz="2300" b="1" dirty="0" smtClean="0">
                <a:solidFill>
                  <a:srgbClr val="00B0F0"/>
                </a:solidFill>
              </a:rPr>
              <a:t>The Kidney is about the size of a computer mouse,</a:t>
            </a:r>
          </a:p>
          <a:p>
            <a:pPr marL="512064" indent="-457200">
              <a:buFont typeface="+mj-lt"/>
              <a:buAutoNum type="arabicPeriod"/>
            </a:pPr>
            <a:r>
              <a:rPr lang="en-GB" sz="2300" b="1" dirty="0" smtClean="0">
                <a:solidFill>
                  <a:srgbClr val="00B0F0"/>
                </a:solidFill>
              </a:rPr>
              <a:t>The kidney is a filter.</a:t>
            </a:r>
          </a:p>
          <a:p>
            <a:endParaRPr lang="en-GB" sz="2300" b="1" dirty="0" smtClean="0">
              <a:solidFill>
                <a:srgbClr val="00B0F0"/>
              </a:solidFill>
            </a:endParaRPr>
          </a:p>
          <a:p>
            <a:r>
              <a:rPr lang="en-GB" sz="3100" b="1" dirty="0" smtClean="0">
                <a:latin typeface="David" pitchFamily="34" charset="-79"/>
                <a:cs typeface="David" pitchFamily="34" charset="-79"/>
              </a:rPr>
              <a:t>Fun Facts!</a:t>
            </a:r>
          </a:p>
          <a:p>
            <a:endParaRPr lang="en-GB" sz="3100" dirty="0" smtClean="0">
              <a:latin typeface="David" pitchFamily="34" charset="-79"/>
              <a:cs typeface="David" pitchFamily="34" charset="-79"/>
            </a:endParaRPr>
          </a:p>
          <a:p>
            <a:pPr marL="512064" indent="-457200"/>
            <a:r>
              <a:rPr lang="en-GB" sz="2200" b="1" dirty="0" smtClean="0">
                <a:solidFill>
                  <a:schemeClr val="tx1"/>
                </a:solidFill>
                <a:latin typeface="David" pitchFamily="34" charset="-79"/>
                <a:cs typeface="David" pitchFamily="34" charset="-79"/>
              </a:rPr>
              <a:t>Every square inch of the human body has about 19 million skin cells.</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The average human head has about 100,000 hairs.</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The strongest muscle in the body is the tongue.</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You blink over 10,000,000 times a year.</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The human brain weighs about 3 pounds.</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It takes about 20 seconds for a red blood cell to circle the whole body.</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Only 10% of the population are left handed.</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
            </a:r>
            <a:br>
              <a:rPr lang="en-GB" sz="2200" b="1" dirty="0" smtClean="0">
                <a:solidFill>
                  <a:schemeClr val="tx1"/>
                </a:solidFill>
                <a:latin typeface="David" pitchFamily="34" charset="-79"/>
                <a:cs typeface="David" pitchFamily="34" charset="-79"/>
              </a:rPr>
            </a:br>
            <a:r>
              <a:rPr lang="en-GB" sz="2200" b="1" dirty="0" smtClean="0">
                <a:solidFill>
                  <a:schemeClr val="tx1"/>
                </a:solidFill>
                <a:latin typeface="David" pitchFamily="34" charset="-79"/>
                <a:cs typeface="David" pitchFamily="34" charset="-79"/>
              </a:rPr>
              <a:t>Children tend to grow faster in the spring.</a:t>
            </a:r>
            <a:br>
              <a:rPr lang="en-GB" sz="2200" b="1" dirty="0" smtClean="0">
                <a:solidFill>
                  <a:schemeClr val="tx1"/>
                </a:solidFill>
                <a:latin typeface="David" pitchFamily="34" charset="-79"/>
                <a:cs typeface="David" pitchFamily="34" charset="-79"/>
              </a:rPr>
            </a:br>
            <a:endParaRPr lang="en-GB" sz="2200" b="1" dirty="0" smtClean="0">
              <a:solidFill>
                <a:schemeClr val="tx1"/>
              </a:solidFill>
              <a:latin typeface="David" pitchFamily="34" charset="-79"/>
              <a:cs typeface="David" pitchFamily="34" charset="-79"/>
            </a:endParaRPr>
          </a:p>
          <a:p>
            <a:pPr marL="512064" indent="-457200"/>
            <a:r>
              <a:rPr lang="en-GB" sz="2200" b="1" dirty="0" smtClean="0">
                <a:solidFill>
                  <a:schemeClr val="tx1"/>
                </a:solidFill>
                <a:latin typeface="David" pitchFamily="34" charset="-79"/>
                <a:cs typeface="David" pitchFamily="34" charset="-79"/>
              </a:rPr>
              <a:t>The most sensitive finger on the human hand is the index finger.</a:t>
            </a:r>
          </a:p>
          <a:p>
            <a:r>
              <a:rPr lang="en-GB" sz="1900" dirty="0" smtClean="0">
                <a:solidFill>
                  <a:schemeClr val="tx1"/>
                </a:solidFill>
              </a:rPr>
              <a:t>  </a:t>
            </a:r>
            <a:endParaRPr lang="en-GB" sz="1900" dirty="0">
              <a:solidFill>
                <a:schemeClr val="tx1"/>
              </a:solidFill>
            </a:endParaRPr>
          </a:p>
        </p:txBody>
      </p:sp>
      <p:pic>
        <p:nvPicPr>
          <p:cNvPr id="27653" name="Picture 5" descr="http://t1.gstatic.com/images?q=tbn:ANd9GcSZK0cDlFUvKShvUoD79Ba4HHu9rEzwnOY_FuNjEQZJSedGoQ_hpR5znYk"/>
          <p:cNvPicPr>
            <a:picLocks noChangeAspect="1" noChangeArrowheads="1"/>
          </p:cNvPicPr>
          <p:nvPr/>
        </p:nvPicPr>
        <p:blipFill>
          <a:blip r:embed="rId3" cstate="print"/>
          <a:srcRect/>
          <a:stretch>
            <a:fillRect/>
          </a:stretch>
        </p:blipFill>
        <p:spPr bwMode="auto">
          <a:xfrm>
            <a:off x="7308304" y="3933056"/>
            <a:ext cx="1655776" cy="26642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656" name="Picture 8" descr="http://t3.gstatic.com/images?q=tbn:ANd9GcQZB0mlgiCAUUpqpMhCKxuANlFshZ03jW-UKUVRQAktAfXYP4va"/>
          <p:cNvPicPr>
            <a:picLocks noChangeAspect="1" noChangeArrowheads="1"/>
          </p:cNvPicPr>
          <p:nvPr/>
        </p:nvPicPr>
        <p:blipFill>
          <a:blip r:embed="rId4" cstate="print"/>
          <a:srcRect/>
          <a:stretch>
            <a:fillRect/>
          </a:stretch>
        </p:blipFill>
        <p:spPr bwMode="auto">
          <a:xfrm rot="1800777">
            <a:off x="5641163" y="773420"/>
            <a:ext cx="1847850" cy="2466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random/>
    <p:sndAc>
      <p:stSnd>
        <p:snd r:embed="rId2" name="hammer.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547</TotalTime>
  <Words>510</Words>
  <Application>Microsoft Office PowerPoint</Application>
  <PresentationFormat>On-screen Show (4:3)</PresentationFormat>
  <Paragraphs>66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The Human Body </vt:lpstr>
      <vt:lpstr>Different systems in the human body: </vt:lpstr>
      <vt:lpstr>The Urinary System...</vt:lpstr>
      <vt:lpstr>Your Kidneys </vt:lpstr>
      <vt:lpstr>The bladder.</vt:lpstr>
      <vt:lpstr>What can go wrong???</vt:lpstr>
      <vt:lpstr>Kidney failure</vt:lpstr>
      <vt:lpstr>How can we keep ourselves healthy?</vt:lpstr>
      <vt:lpstr>Fact zone!!!</vt:lpstr>
      <vt:lpstr>Thanks for watching! </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human body.</dc:title>
  <dc:creator>Rebecca &amp; Chloe</dc:creator>
  <cp:lastModifiedBy>Rebecca &amp; Chloe</cp:lastModifiedBy>
  <cp:revision>62</cp:revision>
  <dcterms:created xsi:type="dcterms:W3CDTF">2012-03-23T20:42:59Z</dcterms:created>
  <dcterms:modified xsi:type="dcterms:W3CDTF">2012-04-04T06:08:54Z</dcterms:modified>
</cp:coreProperties>
</file>